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Burning of Cap </a:t>
            </a:r>
            <a:r>
              <a:rPr lang="en-US" altLang="en-US" b="1" dirty="0" err="1" smtClean="0"/>
              <a:t>Français</a:t>
            </a:r>
            <a:r>
              <a:rPr lang="en-US" altLang="en-US" b="1" dirty="0" smtClean="0"/>
              <a:t>, Saint </a:t>
            </a:r>
            <a:r>
              <a:rPr lang="en-US" altLang="en-US" b="1" dirty="0" err="1" smtClean="0"/>
              <a:t>Domingue</a:t>
            </a:r>
            <a:r>
              <a:rPr lang="en-US" altLang="en-US" b="1" dirty="0" smtClean="0"/>
              <a:t>, in 1793. </a:t>
            </a:r>
            <a:r>
              <a:rPr lang="en-US" altLang="en-US" dirty="0" smtClean="0"/>
              <a:t>In 1791, the slaves of Saint </a:t>
            </a:r>
            <a:r>
              <a:rPr lang="en-US" altLang="en-US" dirty="0" err="1" smtClean="0"/>
              <a:t>Domingue</a:t>
            </a:r>
            <a:r>
              <a:rPr lang="en-US" altLang="en-US" dirty="0" smtClean="0"/>
              <a:t>, France’s richest colony, began a rebellion that, after years of struggle, ended slavery and created the Western Hemisphere’s second independent nation, Haiti.</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00D683E-2A95-43CC-9B07-1E63237D0445}"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3861690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Haiti’s Former Slaves Defend Their Freedom. </a:t>
            </a:r>
            <a:r>
              <a:rPr lang="en-US" altLang="en-US" dirty="0" smtClean="0"/>
              <a:t>In this representation, a veteran army sent by Napoleon to reassert French control in Haiti battles with Haitian forces in a tropical forest. The combination of Haitian resistance and yellow fever defeated the French invasion.</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03936BE-80FB-4C6E-A540-1D65CE1DA95B}"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1676948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22.2: </a:t>
            </a:r>
            <a:r>
              <a:rPr lang="en-US" altLang="en-US" b="1" dirty="0" smtClean="0"/>
              <a:t>Napoleon’s Europe, 1810. </a:t>
            </a:r>
            <a:r>
              <a:rPr lang="en-US" altLang="en-US" dirty="0" smtClean="0"/>
              <a:t>By 1810 Great Britain was the only remaining European power at war with Napoleon. Because of the loss of the French fleet at the Battle of Trafalgar in 1805, Napoleon was unable to threaten Britain with invasion, and Britain was able to actively assist the resistance movements in Spain and Portugal, thereby helping weaken French power. © Cengage Learning</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AF21C09-B488-4DD9-BC9A-68D5601FB268}"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3802576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22.3: </a:t>
            </a:r>
            <a:r>
              <a:rPr lang="en-US" altLang="en-US" b="1" dirty="0" smtClean="0"/>
              <a:t>The Haitian Revolution. </a:t>
            </a:r>
            <a:r>
              <a:rPr lang="en-US" altLang="en-US" dirty="0" smtClean="0"/>
              <a:t>On their way to achieving an end to slavery and gaining national independence, the Haitian revolutionaries were forced to defeat British and French military interventions as well as the local authority of the slave masters. © Cengage Learning</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BD865B5-3F2F-4C4D-B605-51EF7CAAAAED}"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3130245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Revolution of 1830 in Belgium. </a:t>
            </a:r>
            <a:r>
              <a:rPr lang="en-US" altLang="en-US" dirty="0" smtClean="0"/>
              <a:t>After the 1830 uprising that overturned the restored monarchy in France, Belgians rose up to declare their independence from Holland. In Poland and Italy, similar uprisings combining nationalism and a desire for self-governance failed. This painting by Baron </a:t>
            </a:r>
            <a:r>
              <a:rPr lang="en-US" altLang="en-US" dirty="0" err="1" smtClean="0"/>
              <a:t>Gustaf</a:t>
            </a:r>
            <a:r>
              <a:rPr lang="en-US" altLang="en-US" dirty="0" smtClean="0"/>
              <a:t> </a:t>
            </a:r>
            <a:r>
              <a:rPr lang="en-US" altLang="en-US" dirty="0" err="1" smtClean="0"/>
              <a:t>Wappers</a:t>
            </a:r>
            <a:r>
              <a:rPr lang="en-US" altLang="en-US" dirty="0" smtClean="0"/>
              <a:t> romantically illustrates the popular nature of the Belgian uprising by bringing to the barricades men, women, and children drawn from both the middle and the working classes.</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D74583A-3727-4141-98A1-2FF594947B83}"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1546581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the Americas and Europe from 1750 to 1800.</a:t>
            </a:r>
            <a:endParaRPr lang="en-US" altLang="en-US" dirty="0" smtClean="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F83B03A-8911-458B-A8BB-33C2DE858179}"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3592509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i="1" dirty="0" smtClean="0"/>
              <a:t>Beer Street </a:t>
            </a:r>
            <a:r>
              <a:rPr lang="en-US" altLang="en-US" b="1" dirty="0" smtClean="0"/>
              <a:t>(1751). </a:t>
            </a:r>
            <a:r>
              <a:rPr lang="en-US" altLang="en-US" dirty="0" smtClean="0"/>
              <a:t>William Hogarth’s engraving shows an idealized London street scene where beer drinking is associated with manly strength, good humor, and prosperity. The self-satisfied corpulent figure in the left  foreground reads a copy of the king’s speech to Parliament. We can imagine him offering a running commentary to his drinking companions as he reads.</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34A0BC0-1A21-4449-94DA-EE7AFF7E7A7C}"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95522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Tarring and Feathering of a British Official, 1774. </a:t>
            </a:r>
            <a:r>
              <a:rPr lang="en-US" altLang="en-US" dirty="0" smtClean="0"/>
              <a:t>British periodicals responded to the rising tide of colonial protest by focusing on mob violence and the breakdown of public order. This illustration portrayed the brutal treatment given John </a:t>
            </a:r>
            <a:r>
              <a:rPr lang="en-US" altLang="en-US" dirty="0" err="1" smtClean="0"/>
              <a:t>Malcomb</a:t>
            </a:r>
            <a:r>
              <a:rPr lang="en-US" altLang="en-US" dirty="0" smtClean="0"/>
              <a:t>, commissioner of customs at Boston. For many in Britain, colonial demands for liberty were little more than an excuse for mob violence.</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DC8BC44-7100-4E7E-A4F2-2D876FC2A5BF}"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734590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22.1: </a:t>
            </a:r>
            <a:r>
              <a:rPr lang="en-US" altLang="en-US" b="1" dirty="0" smtClean="0"/>
              <a:t>The American Revolutionary War. </a:t>
            </a:r>
            <a:r>
              <a:rPr lang="en-US" altLang="en-US" dirty="0" smtClean="0"/>
              <a:t>The British army won most of the major battles, and British troops held most of the major cities. Even so, the American revolutionaries eventually won a comprehensive military and political victory. © Cengage Learning</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EAEF415-0E30-4811-8322-5D7F62E19EFE}"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1186606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Parisian Stocking Mender. </a:t>
            </a:r>
            <a:r>
              <a:rPr lang="en-US" altLang="en-US" dirty="0" smtClean="0"/>
              <a:t>The poor lived very difficult lives. This woman uses a discarded wine barrel as a shop where she mends socks.</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62CCC08-F799-46CE-BC4B-311B130970FD}"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1948262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Parisians Storm the Bastille. </a:t>
            </a:r>
            <a:r>
              <a:rPr lang="en-US" altLang="en-US" dirty="0" smtClean="0"/>
              <a:t>An eyewitness to the storming of the Bastille on July 14, 1789, painted this representation of this epochal event, still celebrated by the French as a national holiday.</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0FF2C7A-BD81-4D0F-8DA1-0F364A6C6821}"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3174024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Guillotine. </a:t>
            </a:r>
            <a:r>
              <a:rPr lang="en-US" altLang="en-US" dirty="0" smtClean="0"/>
              <a:t>The guillotine, introduced as a more humane and democratic alternative to traditional executions, came to symbolize the arbitrary violence of the French Revolution. In this contemporary cartoon Robespierre, the architect of the Terror, serves as executioner while surrounded by guillotines.</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19CE6F8-04B0-42F9-A656-B615F1BE130D}"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672713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Playing Cards from the French Revolution. </a:t>
            </a:r>
            <a:r>
              <a:rPr lang="en-US" altLang="en-US" dirty="0" smtClean="0"/>
              <a:t>Even playing cards could be used to attack the aristocracy and Catholic Church. In this pack of cards, “Equality” and “Liberty” replaced kings and queens.</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EDB0DA2-760C-4681-85C1-4B13C0E82799}"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40947899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38688" y="2156489"/>
            <a:ext cx="4329112" cy="2554545"/>
          </a:xfrm>
        </p:spPr>
        <p:txBody>
          <a:bodyPr/>
          <a:lstStyle/>
          <a:p>
            <a:pPr eaLnBrk="1" hangingPunct="1">
              <a:spcBef>
                <a:spcPct val="20000"/>
              </a:spcBef>
            </a:pPr>
            <a:r>
              <a:rPr lang="en-US" altLang="en-US" sz="3200" dirty="0" smtClean="0">
                <a:latin typeface="Arial" pitchFamily="34" charset="0"/>
              </a:rPr>
              <a:t>Chapter </a:t>
            </a:r>
            <a:r>
              <a:rPr lang="en-US" altLang="en-US" sz="3200" dirty="0" smtClean="0">
                <a:latin typeface="Arial" pitchFamily="34" charset="0"/>
              </a:rPr>
              <a:t>22</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Revolutionary Changes in the Atlantic World</a:t>
            </a:r>
            <a:r>
              <a:rPr lang="en-US" altLang="en-US" sz="3200" smtClean="0">
                <a:solidFill>
                  <a:srgbClr val="333399"/>
                </a:solidFill>
                <a:effectLst>
                  <a:outerShdw blurRad="38100" dist="38100" dir="2700000" algn="tl">
                    <a:srgbClr val="C0C0C0"/>
                  </a:outerShdw>
                </a:effectLst>
                <a:latin typeface="Arial" pitchFamily="34" charset="0"/>
              </a:rPr>
              <a:t>, </a:t>
            </a:r>
            <a:r>
              <a:rPr lang="en-US" altLang="en-US" sz="3200" smtClean="0">
                <a:solidFill>
                  <a:srgbClr val="333399"/>
                </a:solidFill>
                <a:effectLst>
                  <a:outerShdw blurRad="38100" dist="38100" dir="2700000" algn="tl">
                    <a:srgbClr val="C0C0C0"/>
                  </a:outerShdw>
                </a:effectLst>
                <a:latin typeface="Arial" pitchFamily="34" charset="0"/>
              </a:rPr>
              <a:t/>
            </a:r>
            <a:br>
              <a:rPr lang="en-US" altLang="en-US" sz="3200" smtClean="0">
                <a:solidFill>
                  <a:srgbClr val="333399"/>
                </a:solidFill>
                <a:effectLst>
                  <a:outerShdw blurRad="38100" dist="38100" dir="2700000" algn="tl">
                    <a:srgbClr val="C0C0C0"/>
                  </a:outerShdw>
                </a:effectLst>
                <a:latin typeface="Arial" pitchFamily="34" charset="0"/>
              </a:rPr>
            </a:br>
            <a:r>
              <a:rPr lang="en-US" altLang="en-US" sz="3200" smtClean="0">
                <a:solidFill>
                  <a:srgbClr val="333399"/>
                </a:solidFill>
                <a:effectLst>
                  <a:outerShdw blurRad="38100" dist="38100" dir="2700000" algn="tl">
                    <a:srgbClr val="C0C0C0"/>
                  </a:outerShdw>
                </a:effectLst>
                <a:latin typeface="Arial" pitchFamily="34" charset="0"/>
              </a:rPr>
              <a:t>1750-1850</a:t>
            </a:r>
            <a:endParaRPr lang="en-US" altLang="en-US" sz="3200" dirty="0" smtClean="0">
              <a:solidFill>
                <a:srgbClr val="333399"/>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213016762"/>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626"/>
            <a:ext cx="7772400" cy="492443"/>
          </a:xfrm>
        </p:spPr>
        <p:txBody>
          <a:bodyPr/>
          <a:lstStyle/>
          <a:p>
            <a:r>
              <a:rPr lang="en-US" altLang="en-US" sz="2600" dirty="0" smtClean="0"/>
              <a:t>Parisian Stocking Mender</a:t>
            </a:r>
            <a:endParaRPr lang="en-US" sz="2600" dirty="0"/>
          </a:p>
        </p:txBody>
      </p:sp>
      <p:pic>
        <p:nvPicPr>
          <p:cNvPr id="18433" name="Picture 1" descr="Parisian Stocking Mender. The poor lived very difficult lives. This woman uses a discarded wine barrel as a shop where she mends sock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57200"/>
            <a:ext cx="47244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p615</a:t>
            </a:r>
            <a:endParaRPr lang="en-US" sz="1200" dirty="0"/>
          </a:p>
        </p:txBody>
      </p:sp>
    </p:spTree>
    <p:extLst>
      <p:ext uri="{BB962C8B-B14F-4D97-AF65-F5344CB8AC3E}">
        <p14:creationId xmlns:p14="http://schemas.microsoft.com/office/powerpoint/2010/main" val="1480936868"/>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Parisians Storm the Bastille</a:t>
            </a:r>
            <a:endParaRPr lang="en-US" sz="2600" dirty="0"/>
          </a:p>
        </p:txBody>
      </p:sp>
      <p:pic>
        <p:nvPicPr>
          <p:cNvPr id="20481" name="Picture 1" descr="Parisians Storm the Bastille. An eyewitness to the storming of the Bastille on July 14, 1789, painted this representation of this epochal event, still celebrated by the French as a national holida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91908" y="533400"/>
            <a:ext cx="8371092"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p617</a:t>
            </a:r>
          </a:p>
        </p:txBody>
      </p:sp>
    </p:spTree>
    <p:extLst>
      <p:ext uri="{BB962C8B-B14F-4D97-AF65-F5344CB8AC3E}">
        <p14:creationId xmlns:p14="http://schemas.microsoft.com/office/powerpoint/2010/main" val="4112336746"/>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685800" y="152400"/>
            <a:ext cx="7010400" cy="1447800"/>
          </a:xfrm>
        </p:spPr>
        <p:txBody>
          <a:bodyPr/>
          <a:lstStyle/>
          <a:p>
            <a:pPr eaLnBrk="1" hangingPunct="1"/>
            <a:r>
              <a:rPr lang="en-US" altLang="en-US" dirty="0" smtClean="0">
                <a:solidFill>
                  <a:schemeClr val="tx1"/>
                </a:solidFill>
                <a:latin typeface="Arial" pitchFamily="34" charset="0"/>
              </a:rPr>
              <a:t>The French Revolution, 1789–1815 (continued)</a:t>
            </a:r>
            <a:endParaRPr lang="en-US" altLang="en-US" dirty="0" smtClean="0">
              <a:latin typeface="Arial" pitchFamily="34" charset="0"/>
            </a:endParaRPr>
          </a:p>
        </p:txBody>
      </p:sp>
      <p:sp>
        <p:nvSpPr>
          <p:cNvPr id="22530" name="Content Placeholder 2"/>
          <p:cNvSpPr>
            <a:spLocks noGrp="1"/>
          </p:cNvSpPr>
          <p:nvPr>
            <p:ph idx="1"/>
          </p:nvPr>
        </p:nvSpPr>
        <p:spPr>
          <a:xfrm>
            <a:off x="685800" y="1752600"/>
            <a:ext cx="7772400" cy="4031873"/>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The Terror, 1793-1794</a:t>
            </a:r>
          </a:p>
          <a:p>
            <a:pPr marL="857250" lvl="1" indent="-457200" eaLnBrk="1" hangingPunct="1">
              <a:buFont typeface="Arial" panose="020B0604020202020204" pitchFamily="34" charset="0"/>
              <a:buChar char="•"/>
            </a:pPr>
            <a:r>
              <a:rPr lang="en-US" altLang="en-US" dirty="0" smtClean="0">
                <a:latin typeface="Arial" pitchFamily="34" charset="0"/>
              </a:rPr>
              <a:t> National Convention: Robespierre</a:t>
            </a:r>
          </a:p>
          <a:p>
            <a:pPr marL="857250" lvl="1" indent="-457200" eaLnBrk="1" hangingPunct="1">
              <a:buFont typeface="Arial" panose="020B0604020202020204" pitchFamily="34" charset="0"/>
              <a:buChar char="•"/>
            </a:pPr>
            <a:r>
              <a:rPr lang="en-US" altLang="en-US" dirty="0" smtClean="0">
                <a:latin typeface="Arial" pitchFamily="34" charset="0"/>
              </a:rPr>
              <a:t> The Reign of Terror</a:t>
            </a:r>
          </a:p>
          <a:p>
            <a:pPr marL="457200" indent="-457200" eaLnBrk="1" hangingPunct="1">
              <a:buFont typeface="Arial" panose="020B0604020202020204" pitchFamily="34" charset="0"/>
              <a:buChar char="•"/>
            </a:pPr>
            <a:r>
              <a:rPr lang="en-US" altLang="en-US" dirty="0" smtClean="0">
                <a:latin typeface="Arial" pitchFamily="34" charset="0"/>
              </a:rPr>
              <a:t>Reaction and the Rise of Napoleon, 1795-1815</a:t>
            </a:r>
          </a:p>
          <a:p>
            <a:pPr marL="857250" lvl="1" indent="-457200" eaLnBrk="1" hangingPunct="1">
              <a:buFont typeface="Arial" panose="020B0604020202020204" pitchFamily="34" charset="0"/>
              <a:buChar char="•"/>
            </a:pPr>
            <a:r>
              <a:rPr lang="en-US" altLang="en-US" dirty="0" smtClean="0">
                <a:latin typeface="Arial" pitchFamily="34" charset="0"/>
              </a:rPr>
              <a:t> Failure of the revolution</a:t>
            </a:r>
          </a:p>
          <a:p>
            <a:pPr marL="857250" lvl="1" indent="-457200" eaLnBrk="1" hangingPunct="1">
              <a:buFont typeface="Arial" panose="020B0604020202020204" pitchFamily="34" charset="0"/>
              <a:buChar char="•"/>
            </a:pPr>
            <a:r>
              <a:rPr lang="en-US" altLang="en-US" dirty="0" smtClean="0">
                <a:latin typeface="Arial" pitchFamily="34" charset="0"/>
              </a:rPr>
              <a:t> Expansion of empire</a:t>
            </a:r>
          </a:p>
        </p:txBody>
      </p:sp>
    </p:spTree>
    <p:extLst>
      <p:ext uri="{BB962C8B-B14F-4D97-AF65-F5344CB8AC3E}">
        <p14:creationId xmlns:p14="http://schemas.microsoft.com/office/powerpoint/2010/main" val="1169708274"/>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The Guillotine</a:t>
            </a:r>
            <a:endParaRPr lang="en-US" sz="2600" dirty="0"/>
          </a:p>
        </p:txBody>
      </p:sp>
      <p:pic>
        <p:nvPicPr>
          <p:cNvPr id="23553" name="Picture 1" descr="The Guillotine. The guillotine, introduced as a more humane and democratic alternative to traditional executions, came to symbolize the arbitrary violence of the French Revolution. In this contemporary cartoon Robespierre, the architect of the Terror, serves as executioner while surrounded by guillotine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1600" y="533400"/>
            <a:ext cx="3911600" cy="620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74375"/>
            <a:ext cx="685800" cy="276999"/>
          </a:xfrm>
        </p:spPr>
        <p:txBody>
          <a:bodyPr/>
          <a:lstStyle/>
          <a:p>
            <a:r>
              <a:rPr lang="en-US" altLang="en-US" sz="1200" b="1" dirty="0" smtClean="0"/>
              <a:t> p619</a:t>
            </a:r>
          </a:p>
        </p:txBody>
      </p:sp>
    </p:spTree>
    <p:extLst>
      <p:ext uri="{BB962C8B-B14F-4D97-AF65-F5344CB8AC3E}">
        <p14:creationId xmlns:p14="http://schemas.microsoft.com/office/powerpoint/2010/main" val="3843404236"/>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626"/>
            <a:ext cx="7772400" cy="492443"/>
          </a:xfrm>
        </p:spPr>
        <p:txBody>
          <a:bodyPr/>
          <a:lstStyle/>
          <a:p>
            <a:r>
              <a:rPr lang="en-US" altLang="en-US" sz="2600" dirty="0" smtClean="0"/>
              <a:t>Playing Cards from the French Revolution</a:t>
            </a:r>
            <a:endParaRPr lang="en-US" sz="2600" dirty="0"/>
          </a:p>
        </p:txBody>
      </p:sp>
      <p:pic>
        <p:nvPicPr>
          <p:cNvPr id="25601" name="Picture 1" descr="Playing Cards from the French Revolution. Even playing cards could be used to attack the aristocracy and Catholic Church. In this pack of cards, “Equality” and “Liberty” replaced kings and quee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49583" y="533400"/>
            <a:ext cx="813721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600879"/>
            <a:ext cx="533400" cy="276999"/>
          </a:xfrm>
        </p:spPr>
        <p:txBody>
          <a:bodyPr/>
          <a:lstStyle/>
          <a:p>
            <a:r>
              <a:rPr lang="en-US" altLang="en-US" sz="1200" b="1" dirty="0" smtClean="0"/>
              <a:t>p619</a:t>
            </a:r>
          </a:p>
        </p:txBody>
      </p:sp>
    </p:spTree>
    <p:extLst>
      <p:ext uri="{BB962C8B-B14F-4D97-AF65-F5344CB8AC3E}">
        <p14:creationId xmlns:p14="http://schemas.microsoft.com/office/powerpoint/2010/main" val="3929101461"/>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685800" y="214313"/>
            <a:ext cx="8305800" cy="1323975"/>
          </a:xfrm>
          <a:noFill/>
        </p:spPr>
        <p:txBody>
          <a:bodyPr/>
          <a:lstStyle/>
          <a:p>
            <a:pPr eaLnBrk="1" hangingPunct="1"/>
            <a:r>
              <a:rPr lang="en-US" altLang="en-US" sz="4000" smtClean="0">
                <a:solidFill>
                  <a:schemeClr val="tx1"/>
                </a:solidFill>
                <a:latin typeface="Arial" pitchFamily="34" charset="0"/>
              </a:rPr>
              <a:t>Revolution Spreads, Conservatives Respond, 1789–1850</a:t>
            </a:r>
          </a:p>
        </p:txBody>
      </p:sp>
      <p:sp>
        <p:nvSpPr>
          <p:cNvPr id="27650" name="Rectangle 3"/>
          <p:cNvSpPr>
            <a:spLocks noGrp="1" noChangeArrowheads="1"/>
          </p:cNvSpPr>
          <p:nvPr>
            <p:ph type="body" idx="1"/>
          </p:nvPr>
        </p:nvSpPr>
        <p:spPr>
          <a:xfrm>
            <a:off x="685800" y="1524000"/>
            <a:ext cx="8305800" cy="5262563"/>
          </a:xfrm>
          <a:noFill/>
        </p:spPr>
        <p:txBody>
          <a:bodyPr/>
          <a:lstStyle/>
          <a:p>
            <a:pPr eaLnBrk="1" hangingPunct="1">
              <a:buFontTx/>
              <a:buChar char="•"/>
            </a:pPr>
            <a:r>
              <a:rPr lang="en-US" altLang="en-US" dirty="0" smtClean="0">
                <a:latin typeface="Arial" pitchFamily="34" charset="0"/>
              </a:rPr>
              <a:t>The Haitian Revolution, 1789–1804</a:t>
            </a:r>
          </a:p>
          <a:p>
            <a:pPr marL="1085850" lvl="1" indent="-342900" eaLnBrk="1" hangingPunct="1">
              <a:buFontTx/>
              <a:buChar char="•"/>
            </a:pPr>
            <a:r>
              <a:rPr lang="en-US" altLang="en-US" dirty="0" smtClean="0">
                <a:latin typeface="Arial" pitchFamily="34" charset="0"/>
              </a:rPr>
              <a:t>Toussaint </a:t>
            </a:r>
            <a:r>
              <a:rPr lang="en-US" altLang="en-US" dirty="0" err="1" smtClean="0">
                <a:latin typeface="Arial" pitchFamily="34" charset="0"/>
              </a:rPr>
              <a:t>L’Ouverture</a:t>
            </a:r>
            <a:endParaRPr lang="en-US" altLang="en-US" dirty="0" smtClean="0">
              <a:latin typeface="Arial" pitchFamily="34" charset="0"/>
            </a:endParaRPr>
          </a:p>
          <a:p>
            <a:pPr eaLnBrk="1" hangingPunct="1">
              <a:buFontTx/>
              <a:buChar char="•"/>
            </a:pPr>
            <a:r>
              <a:rPr lang="en-US" altLang="en-US" dirty="0" smtClean="0">
                <a:latin typeface="Arial" pitchFamily="34" charset="0"/>
              </a:rPr>
              <a:t>The Congress of Vienna and Conservative Retrenchment, 1815–1820</a:t>
            </a:r>
          </a:p>
          <a:p>
            <a:pPr marL="1085850" lvl="1" indent="-342900" eaLnBrk="1" hangingPunct="1">
              <a:buFontTx/>
              <a:buChar char="•"/>
            </a:pPr>
            <a:r>
              <a:rPr lang="en-US" altLang="en-US" dirty="0" smtClean="0">
                <a:latin typeface="Arial" pitchFamily="34" charset="0"/>
              </a:rPr>
              <a:t>Metternich and the Holy Alliance</a:t>
            </a:r>
          </a:p>
          <a:p>
            <a:pPr eaLnBrk="1" hangingPunct="1">
              <a:buFontTx/>
              <a:buChar char="•"/>
            </a:pPr>
            <a:r>
              <a:rPr lang="en-US" altLang="en-US" dirty="0" smtClean="0">
                <a:latin typeface="Arial" pitchFamily="34" charset="0"/>
              </a:rPr>
              <a:t>Nationalism, Reform, and Revolution, 1821–1850</a:t>
            </a:r>
          </a:p>
          <a:p>
            <a:pPr marL="1085850" lvl="1" indent="-342900" eaLnBrk="1" hangingPunct="1">
              <a:buFontTx/>
              <a:buChar char="•"/>
            </a:pPr>
            <a:r>
              <a:rPr lang="en-US" altLang="en-US" sz="2400" dirty="0" smtClean="0">
                <a:latin typeface="Arial" pitchFamily="34" charset="0"/>
              </a:rPr>
              <a:t>Greek independence</a:t>
            </a:r>
          </a:p>
          <a:p>
            <a:pPr marL="1085850" lvl="1" indent="-342900" eaLnBrk="1" hangingPunct="1">
              <a:buFontTx/>
              <a:buChar char="•"/>
            </a:pPr>
            <a:r>
              <a:rPr lang="en-US" altLang="en-US" sz="2400" dirty="0" smtClean="0">
                <a:latin typeface="Arial" pitchFamily="34" charset="0"/>
              </a:rPr>
              <a:t>Parliamentary reform in Britain</a:t>
            </a:r>
          </a:p>
          <a:p>
            <a:pPr marL="1085850" lvl="1" indent="-342900" eaLnBrk="1" hangingPunct="1">
              <a:buFontTx/>
              <a:buChar char="•"/>
            </a:pPr>
            <a:r>
              <a:rPr lang="en-US" altLang="en-US" sz="2400" dirty="0" smtClean="0">
                <a:latin typeface="Arial" pitchFamily="34" charset="0"/>
              </a:rPr>
              <a:t>Revolutions of 1848</a:t>
            </a:r>
          </a:p>
        </p:txBody>
      </p:sp>
    </p:spTree>
    <p:extLst>
      <p:ext uri="{BB962C8B-B14F-4D97-AF65-F5344CB8AC3E}">
        <p14:creationId xmlns:p14="http://schemas.microsoft.com/office/powerpoint/2010/main" val="872381041"/>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Haiti’s Former Slaves Defend Their Freedom</a:t>
            </a:r>
            <a:endParaRPr lang="en-US" sz="2600" dirty="0"/>
          </a:p>
        </p:txBody>
      </p:sp>
      <p:pic>
        <p:nvPicPr>
          <p:cNvPr id="28673" name="Picture 1" descr="Haiti’s Former Slaves Defend Their Freedom. In this representation, a veteran army sent by Napoleon to reassert French control in Haiti battles with Haitian forces in a tropical forest. The combination of Haitian resistance and yellow fever defeated the French invas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20700"/>
            <a:ext cx="86360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4314"/>
            <a:ext cx="599661" cy="276999"/>
          </a:xfrm>
        </p:spPr>
        <p:txBody>
          <a:bodyPr/>
          <a:lstStyle/>
          <a:p>
            <a:r>
              <a:rPr lang="en-US" altLang="en-US" sz="1200" b="1" dirty="0" smtClean="0"/>
              <a:t> p623</a:t>
            </a:r>
          </a:p>
        </p:txBody>
      </p:sp>
    </p:spTree>
    <p:extLst>
      <p:ext uri="{BB962C8B-B14F-4D97-AF65-F5344CB8AC3E}">
        <p14:creationId xmlns:p14="http://schemas.microsoft.com/office/powerpoint/2010/main" val="395197101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3625"/>
            <a:ext cx="7772400" cy="492443"/>
          </a:xfrm>
        </p:spPr>
        <p:txBody>
          <a:bodyPr/>
          <a:lstStyle/>
          <a:p>
            <a:r>
              <a:rPr lang="en-US" altLang="en-US" sz="2600" dirty="0" smtClean="0"/>
              <a:t>Napoleon’s Europe, 1810</a:t>
            </a:r>
            <a:endParaRPr lang="en-US" sz="2600" dirty="0"/>
          </a:p>
        </p:txBody>
      </p:sp>
      <p:pic>
        <p:nvPicPr>
          <p:cNvPr id="30721" name="Picture 1" descr="Map 23.2: Napoleon’s Europe, 1810. By 1810 Great Britain was the only remaining European power at war with Napoleon. Because of the loss of the French fleet at the Battle of Trafalgar in 1805, Napoleon was unable to threaten Britain with invasion, and Britain was able to actively assist the resistance movements in Spain and Portugal, thereby helping weaken French powe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74375"/>
            <a:ext cx="1371600" cy="276999"/>
          </a:xfrm>
        </p:spPr>
        <p:txBody>
          <a:bodyPr/>
          <a:lstStyle/>
          <a:p>
            <a:r>
              <a:rPr lang="en-US" altLang="en-US" sz="1200" b="1" dirty="0" smtClean="0"/>
              <a:t>Map 22.2 p624</a:t>
            </a:r>
          </a:p>
        </p:txBody>
      </p:sp>
    </p:spTree>
    <p:extLst>
      <p:ext uri="{BB962C8B-B14F-4D97-AF65-F5344CB8AC3E}">
        <p14:creationId xmlns:p14="http://schemas.microsoft.com/office/powerpoint/2010/main" val="103479752"/>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6462"/>
            <a:ext cx="7772400" cy="492443"/>
          </a:xfrm>
        </p:spPr>
        <p:txBody>
          <a:bodyPr/>
          <a:lstStyle/>
          <a:p>
            <a:r>
              <a:rPr lang="en-US" altLang="en-US" sz="2600" dirty="0" smtClean="0"/>
              <a:t>The Haitian Revolution</a:t>
            </a:r>
            <a:endParaRPr lang="en-US" sz="2600" dirty="0"/>
          </a:p>
        </p:txBody>
      </p:sp>
      <p:pic>
        <p:nvPicPr>
          <p:cNvPr id="32769" name="Picture 1" descr="Map 23.3: The Haitian Revolution. On their way to achieving an end to slavery and gaining national independence, the Haitian revolutionaries were forced to defeat British and French military interventions as well as the local authority of the slave masters.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35000"/>
            <a:ext cx="8636000" cy="55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94253"/>
            <a:ext cx="1371600" cy="276999"/>
          </a:xfrm>
        </p:spPr>
        <p:txBody>
          <a:bodyPr/>
          <a:lstStyle/>
          <a:p>
            <a:r>
              <a:rPr lang="en-US" altLang="en-US" sz="1200" b="1" dirty="0" smtClean="0"/>
              <a:t>Map 22.3 p625</a:t>
            </a:r>
          </a:p>
        </p:txBody>
      </p:sp>
    </p:spTree>
    <p:extLst>
      <p:ext uri="{BB962C8B-B14F-4D97-AF65-F5344CB8AC3E}">
        <p14:creationId xmlns:p14="http://schemas.microsoft.com/office/powerpoint/2010/main" val="886160976"/>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3094"/>
            <a:ext cx="7772400" cy="492443"/>
          </a:xfrm>
        </p:spPr>
        <p:txBody>
          <a:bodyPr/>
          <a:lstStyle/>
          <a:p>
            <a:r>
              <a:rPr lang="en-US" altLang="en-US" sz="2600" dirty="0" smtClean="0"/>
              <a:t>The Revolution of 1830 in Belgium</a:t>
            </a:r>
            <a:endParaRPr lang="en-US" sz="2600" dirty="0"/>
          </a:p>
        </p:txBody>
      </p:sp>
      <p:pic>
        <p:nvPicPr>
          <p:cNvPr id="34817" name="Picture 1" descr="The Revolution of 1830 in Belgium. After the 1830 uprising that overturned the restored monarchy in France, Belgians rose up to declare their independence from Holland. In Poland and Italy, similar uprisings combining nationalism and a desire for self-governance failed. This painting by Baron Gustaf Wappers romantically illustrates the popular nature of the Belgian uprising by bringing to the barricades men, women, and children drawn from both the middle and the working class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85800"/>
            <a:ext cx="8636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p627</a:t>
            </a:r>
          </a:p>
        </p:txBody>
      </p:sp>
    </p:spTree>
    <p:extLst>
      <p:ext uri="{BB962C8B-B14F-4D97-AF65-F5344CB8AC3E}">
        <p14:creationId xmlns:p14="http://schemas.microsoft.com/office/powerpoint/2010/main" val="87040641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492443"/>
          </a:xfrm>
        </p:spPr>
        <p:txBody>
          <a:bodyPr/>
          <a:lstStyle/>
          <a:p>
            <a:r>
              <a:rPr lang="en-US" altLang="en-US" sz="2600" dirty="0" smtClean="0"/>
              <a:t>Burning of Cap </a:t>
            </a:r>
            <a:r>
              <a:rPr lang="en-US" altLang="en-US" sz="2600" dirty="0" err="1" smtClean="0"/>
              <a:t>Français</a:t>
            </a:r>
            <a:r>
              <a:rPr lang="en-US" altLang="en-US" sz="2600" dirty="0" smtClean="0"/>
              <a:t>, Saint </a:t>
            </a:r>
            <a:r>
              <a:rPr lang="en-US" altLang="en-US" sz="2600" dirty="0" err="1" smtClean="0"/>
              <a:t>Domingue</a:t>
            </a:r>
            <a:r>
              <a:rPr lang="en-US" altLang="en-US" sz="2600" dirty="0" smtClean="0"/>
              <a:t>, in 1793</a:t>
            </a:r>
            <a:endParaRPr lang="en-US" sz="2600" dirty="0"/>
          </a:p>
        </p:txBody>
      </p:sp>
      <p:pic>
        <p:nvPicPr>
          <p:cNvPr id="5121" name="Picture 1" descr="Burning of Cap Français, Saint Domingue, in 1793. In 1791, the slaves of Saint Domingue, France’s richest colony, began a rebellion that, after years of struggle, ended slavery and created the Western Hemisphere’s second independent nation, Haiti."/>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47700"/>
            <a:ext cx="863600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74375"/>
            <a:ext cx="622300" cy="276999"/>
          </a:xfrm>
        </p:spPr>
        <p:txBody>
          <a:bodyPr/>
          <a:lstStyle/>
          <a:p>
            <a:r>
              <a:rPr lang="en-US" altLang="en-US" sz="1200" b="1" dirty="0" smtClean="0"/>
              <a:t> p604</a:t>
            </a:r>
          </a:p>
        </p:txBody>
      </p:sp>
    </p:spTree>
    <p:extLst>
      <p:ext uri="{BB962C8B-B14F-4D97-AF65-F5344CB8AC3E}">
        <p14:creationId xmlns:p14="http://schemas.microsoft.com/office/powerpoint/2010/main" val="970079703"/>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Prelude to Revolution: The Eighteenth-Century Crisis</a:t>
            </a:r>
          </a:p>
        </p:txBody>
      </p:sp>
      <p:sp>
        <p:nvSpPr>
          <p:cNvPr id="7170"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Colonial Wars and Fiscal Crises</a:t>
            </a:r>
          </a:p>
          <a:p>
            <a:pPr marL="1085850" lvl="1" indent="-342900" eaLnBrk="1" hangingPunct="1">
              <a:buFontTx/>
              <a:buChar char="•"/>
            </a:pPr>
            <a:r>
              <a:rPr lang="en-US" altLang="en-US" dirty="0" smtClean="0">
                <a:latin typeface="Arial" pitchFamily="34" charset="0"/>
              </a:rPr>
              <a:t>British/Dutch/French rivalries</a:t>
            </a:r>
          </a:p>
          <a:p>
            <a:pPr marL="1085850" lvl="1" indent="-342900" eaLnBrk="1" hangingPunct="1">
              <a:buFontTx/>
              <a:buChar char="•"/>
            </a:pPr>
            <a:r>
              <a:rPr lang="en-US" altLang="en-US" dirty="0" smtClean="0">
                <a:latin typeface="Arial" pitchFamily="34" charset="0"/>
              </a:rPr>
              <a:t>The price of war</a:t>
            </a:r>
          </a:p>
          <a:p>
            <a:pPr eaLnBrk="1" hangingPunct="1">
              <a:buFontTx/>
              <a:buChar char="•"/>
            </a:pPr>
            <a:r>
              <a:rPr lang="en-US" altLang="en-US" dirty="0" smtClean="0">
                <a:latin typeface="Arial" pitchFamily="34" charset="0"/>
              </a:rPr>
              <a:t>The Enlightenment and the Old Order</a:t>
            </a:r>
          </a:p>
          <a:p>
            <a:pPr marL="1085850" lvl="1" indent="-342900" eaLnBrk="1" hangingPunct="1">
              <a:buFontTx/>
              <a:buChar char="•"/>
            </a:pPr>
            <a:r>
              <a:rPr lang="en-US" altLang="en-US" dirty="0" smtClean="0">
                <a:latin typeface="Arial" pitchFamily="34" charset="0"/>
              </a:rPr>
              <a:t>Scientific Revolution and its legacy</a:t>
            </a:r>
          </a:p>
          <a:p>
            <a:pPr marL="1085850" lvl="1" indent="-342900" eaLnBrk="1" hangingPunct="1">
              <a:buFontTx/>
              <a:buChar char="•"/>
            </a:pPr>
            <a:r>
              <a:rPr lang="en-US" altLang="en-US" dirty="0" smtClean="0">
                <a:latin typeface="Arial" pitchFamily="34" charset="0"/>
              </a:rPr>
              <a:t>Locke/Rousseau/Voltaire</a:t>
            </a:r>
          </a:p>
          <a:p>
            <a:pPr marL="1085850" lvl="1" indent="-342900" eaLnBrk="1" hangingPunct="1">
              <a:buFontTx/>
              <a:buChar char="•"/>
            </a:pPr>
            <a:r>
              <a:rPr lang="en-US" altLang="en-US" dirty="0" smtClean="0">
                <a:latin typeface="Arial" pitchFamily="34" charset="0"/>
              </a:rPr>
              <a:t>Middle class culture</a:t>
            </a:r>
          </a:p>
          <a:p>
            <a:pPr eaLnBrk="1" hangingPunct="1">
              <a:buFontTx/>
              <a:buChar char="•"/>
            </a:pPr>
            <a:r>
              <a:rPr lang="en-US" altLang="en-US" dirty="0" smtClean="0">
                <a:latin typeface="Arial" pitchFamily="34" charset="0"/>
              </a:rPr>
              <a:t>Folk Cultures and Popular Protest</a:t>
            </a:r>
          </a:p>
        </p:txBody>
      </p:sp>
    </p:spTree>
    <p:extLst>
      <p:ext uri="{BB962C8B-B14F-4D97-AF65-F5344CB8AC3E}">
        <p14:creationId xmlns:p14="http://schemas.microsoft.com/office/powerpoint/2010/main" val="1411192678"/>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73430" y="92812"/>
            <a:ext cx="7772400" cy="492443"/>
          </a:xfrm>
        </p:spPr>
        <p:txBody>
          <a:bodyPr/>
          <a:lstStyle/>
          <a:p>
            <a:r>
              <a:rPr lang="en-US" sz="2600" dirty="0" smtClean="0"/>
              <a:t>Chronology from 1750-1800</a:t>
            </a:r>
            <a:endParaRPr lang="en-US" sz="2600" dirty="0"/>
          </a:p>
        </p:txBody>
      </p:sp>
      <p:graphicFrame>
        <p:nvGraphicFramePr>
          <p:cNvPr id="4" name="Table 3"/>
          <p:cNvGraphicFramePr>
            <a:graphicFrameLocks noGrp="1"/>
          </p:cNvGraphicFramePr>
          <p:nvPr>
            <p:extLst/>
          </p:nvPr>
        </p:nvGraphicFramePr>
        <p:xfrm>
          <a:off x="392430" y="632957"/>
          <a:ext cx="8534400" cy="5875997"/>
        </p:xfrm>
        <a:graphic>
          <a:graphicData uri="http://schemas.openxmlformats.org/drawingml/2006/table">
            <a:tbl>
              <a:tblPr firstRow="1" bandRow="1">
                <a:tableStyleId>{5C22544A-7EE6-4342-B048-85BDC9FD1C3A}</a:tableStyleId>
              </a:tblPr>
              <a:tblGrid>
                <a:gridCol w="537689"/>
                <a:gridCol w="3391094"/>
                <a:gridCol w="4605617"/>
              </a:tblGrid>
              <a:tr h="304800">
                <a:tc>
                  <a:txBody>
                    <a:bodyPr/>
                    <a:lstStyle/>
                    <a:p>
                      <a:pPr marL="0" marR="0">
                        <a:spcBef>
                          <a:spcPts val="0"/>
                        </a:spcBef>
                        <a:spcAft>
                          <a:spcPts val="0"/>
                        </a:spcAft>
                      </a:pPr>
                      <a:r>
                        <a:rPr lang="en-US" sz="1050" dirty="0" smtClean="0">
                          <a:solidFill>
                            <a:schemeClr val="accent1"/>
                          </a:solidFill>
                          <a:effectLst/>
                          <a:latin typeface="Calibri" panose="020F0502020204030204" pitchFamily="34" charset="0"/>
                          <a:ea typeface="+mn-ea"/>
                          <a:cs typeface="+mn-cs"/>
                        </a:rPr>
                        <a:t>Empty</a:t>
                      </a:r>
                      <a:r>
                        <a:rPr lang="en-US" sz="1050" baseline="0" dirty="0" smtClean="0">
                          <a:solidFill>
                            <a:schemeClr val="accent1"/>
                          </a:solidFill>
                          <a:effectLst/>
                          <a:latin typeface="Calibri" panose="020F0502020204030204" pitchFamily="34" charset="0"/>
                          <a:ea typeface="+mn-ea"/>
                          <a:cs typeface="+mn-cs"/>
                        </a:rPr>
                        <a:t> cell</a:t>
                      </a:r>
                      <a:endParaRPr lang="en-US" sz="1050" dirty="0">
                        <a:solidFill>
                          <a:schemeClr val="accent1"/>
                        </a:solidFill>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r>
                        <a:rPr lang="en-US" sz="1600" dirty="0">
                          <a:effectLst/>
                          <a:latin typeface="Calibri" panose="020F0502020204030204" pitchFamily="34" charset="0"/>
                        </a:rPr>
                        <a:t>The Americas</a:t>
                      </a:r>
                      <a:endParaRPr lang="en-US" sz="1600" dirty="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r>
                        <a:rPr lang="en-US" sz="1600">
                          <a:effectLst/>
                          <a:latin typeface="Calibri" panose="020F0502020204030204" pitchFamily="34" charset="0"/>
                        </a:rPr>
                        <a:t>Europe</a:t>
                      </a:r>
                      <a:endParaRPr lang="en-US" sz="1600">
                        <a:effectLst/>
                        <a:latin typeface="Calibri" panose="020F0502020204030204" pitchFamily="34" charset="0"/>
                        <a:ea typeface="MS Mincho"/>
                        <a:cs typeface="Times New Roman"/>
                      </a:endParaRPr>
                    </a:p>
                  </a:txBody>
                  <a:tcPr marL="42319" marR="42319" marT="0" marB="0"/>
                </a:tc>
              </a:tr>
              <a:tr h="910181">
                <a:tc>
                  <a:txBody>
                    <a:bodyPr/>
                    <a:lstStyle/>
                    <a:p>
                      <a:pPr marL="0" marR="0">
                        <a:spcBef>
                          <a:spcPts val="0"/>
                        </a:spcBef>
                        <a:spcAft>
                          <a:spcPts val="0"/>
                        </a:spcAft>
                      </a:pPr>
                      <a:r>
                        <a:rPr lang="en-US" sz="1600" b="1" dirty="0">
                          <a:effectLst/>
                          <a:latin typeface="Calibri" panose="020F0502020204030204" pitchFamily="34" charset="0"/>
                        </a:rPr>
                        <a:t>1750</a:t>
                      </a:r>
                      <a:endParaRPr lang="en-US" sz="1600" b="1" dirty="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r>
                        <a:rPr lang="en-US" sz="1600" dirty="0">
                          <a:effectLst/>
                          <a:latin typeface="Calibri" panose="020F0502020204030204" pitchFamily="34" charset="0"/>
                        </a:rPr>
                        <a:t>1754-1763 French and Indian War </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1770 </a:t>
                      </a:r>
                      <a:r>
                        <a:rPr lang="en-US" sz="1600" dirty="0">
                          <a:effectLst/>
                          <a:latin typeface="Calibri" panose="020F0502020204030204" pitchFamily="34" charset="0"/>
                        </a:rPr>
                        <a:t>Boston Massacre</a:t>
                      </a:r>
                      <a:endParaRPr lang="en-US" sz="1600" dirty="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1756-1763 </a:t>
                      </a:r>
                      <a:r>
                        <a:rPr lang="en-US" sz="1600" dirty="0">
                          <a:effectLst/>
                          <a:latin typeface="Calibri" panose="020F0502020204030204" pitchFamily="34" charset="0"/>
                        </a:rPr>
                        <a:t>Seven Years' War</a:t>
                      </a:r>
                      <a:endParaRPr lang="en-US" sz="1600" dirty="0">
                        <a:effectLst/>
                        <a:latin typeface="Calibri" panose="020F0502020204030204" pitchFamily="34" charset="0"/>
                        <a:ea typeface="MS Mincho"/>
                        <a:cs typeface="Times New Roman"/>
                      </a:endParaRPr>
                    </a:p>
                  </a:txBody>
                  <a:tcPr marL="42319" marR="42319" marT="0" marB="0"/>
                </a:tc>
              </a:tr>
              <a:tr h="2489747">
                <a:tc>
                  <a:txBody>
                    <a:bodyPr/>
                    <a:lstStyle/>
                    <a:p>
                      <a:pPr marL="0" marR="0">
                        <a:spcBef>
                          <a:spcPts val="0"/>
                        </a:spcBef>
                        <a:spcAft>
                          <a:spcPts val="0"/>
                        </a:spcAft>
                      </a:pPr>
                      <a:r>
                        <a:rPr lang="en-US" sz="1600" b="1" dirty="0">
                          <a:effectLst/>
                          <a:latin typeface="Calibri" panose="020F0502020204030204" pitchFamily="34" charset="0"/>
                        </a:rPr>
                        <a:t>1775</a:t>
                      </a:r>
                      <a:endParaRPr lang="en-US" sz="1600" b="1" dirty="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r>
                        <a:rPr lang="en-US" sz="1600" dirty="0">
                          <a:effectLst/>
                          <a:latin typeface="Calibri" panose="020F0502020204030204" pitchFamily="34" charset="0"/>
                        </a:rPr>
                        <a:t>1776 American Declaration of Independence </a:t>
                      </a:r>
                    </a:p>
                    <a:p>
                      <a:pPr marL="0" marR="0">
                        <a:spcBef>
                          <a:spcPts val="0"/>
                        </a:spcBef>
                        <a:spcAft>
                          <a:spcPts val="0"/>
                        </a:spcAft>
                      </a:pPr>
                      <a:r>
                        <a:rPr lang="en-US" sz="1600" dirty="0">
                          <a:effectLst/>
                          <a:latin typeface="Calibri" panose="020F0502020204030204" pitchFamily="34" charset="0"/>
                        </a:rPr>
                        <a:t>1778 United States alliance with France </a:t>
                      </a:r>
                    </a:p>
                    <a:p>
                      <a:pPr marL="0" marR="0">
                        <a:spcBef>
                          <a:spcPts val="0"/>
                        </a:spcBef>
                        <a:spcAft>
                          <a:spcPts val="0"/>
                        </a:spcAft>
                      </a:pPr>
                      <a:r>
                        <a:rPr lang="en-US" sz="1600" dirty="0">
                          <a:effectLst/>
                          <a:latin typeface="Calibri" panose="020F0502020204030204" pitchFamily="34" charset="0"/>
                        </a:rPr>
                        <a:t>1781 British surrender at Yorktown </a:t>
                      </a:r>
                    </a:p>
                    <a:p>
                      <a:pPr marL="0" marR="0">
                        <a:spcBef>
                          <a:spcPts val="0"/>
                        </a:spcBef>
                        <a:spcAft>
                          <a:spcPts val="0"/>
                        </a:spcAft>
                      </a:pPr>
                      <a:r>
                        <a:rPr lang="en-US" sz="1600" dirty="0">
                          <a:effectLst/>
                          <a:latin typeface="Calibri" panose="020F0502020204030204" pitchFamily="34" charset="0"/>
                        </a:rPr>
                        <a:t>1783 Treaty of Paris ends American Revolution </a:t>
                      </a:r>
                    </a:p>
                    <a:p>
                      <a:pPr marL="0" marR="0">
                        <a:spcBef>
                          <a:spcPts val="0"/>
                        </a:spcBef>
                        <a:spcAft>
                          <a:spcPts val="0"/>
                        </a:spcAft>
                      </a:pPr>
                      <a:r>
                        <a:rPr lang="en-US" sz="1600" dirty="0">
                          <a:effectLst/>
                          <a:latin typeface="Calibri" panose="020F0502020204030204" pitchFamily="34" charset="0"/>
                        </a:rPr>
                        <a:t>1791 Slaves revolt in Saint </a:t>
                      </a:r>
                      <a:r>
                        <a:rPr lang="en-US" sz="1600" dirty="0" err="1">
                          <a:effectLst/>
                          <a:latin typeface="Calibri" panose="020F0502020204030204" pitchFamily="34" charset="0"/>
                        </a:rPr>
                        <a:t>Domingue</a:t>
                      </a:r>
                      <a:r>
                        <a:rPr lang="en-US" sz="1600" dirty="0">
                          <a:effectLst/>
                          <a:latin typeface="Calibri" panose="020F0502020204030204" pitchFamily="34" charset="0"/>
                        </a:rPr>
                        <a:t> (Haiti)</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1798 </a:t>
                      </a:r>
                      <a:r>
                        <a:rPr lang="en-US" sz="1600" dirty="0">
                          <a:effectLst/>
                          <a:latin typeface="Calibri" panose="020F0502020204030204" pitchFamily="34" charset="0"/>
                        </a:rPr>
                        <a:t>Toussaint </a:t>
                      </a:r>
                      <a:r>
                        <a:rPr lang="en-US" sz="1600" dirty="0" err="1">
                          <a:effectLst/>
                          <a:latin typeface="Calibri" panose="020F0502020204030204" pitchFamily="34" charset="0"/>
                        </a:rPr>
                        <a:t>L'Ouverture</a:t>
                      </a:r>
                      <a:r>
                        <a:rPr lang="en-US" sz="1600" dirty="0">
                          <a:effectLst/>
                          <a:latin typeface="Calibri" panose="020F0502020204030204" pitchFamily="34" charset="0"/>
                        </a:rPr>
                        <a:t> defeats British in Haiti</a:t>
                      </a:r>
                      <a:endParaRPr lang="en-US" sz="1600" dirty="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1778 </a:t>
                      </a:r>
                      <a:r>
                        <a:rPr lang="en-US" sz="1600" dirty="0">
                          <a:effectLst/>
                          <a:latin typeface="Calibri" panose="020F0502020204030204" pitchFamily="34" charset="0"/>
                        </a:rPr>
                        <a:t>Death of Voltaire and Rousseau</a:t>
                      </a: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endParaRPr lang="en-US" sz="1600" dirty="0" smtClean="0">
                        <a:effectLst/>
                        <a:latin typeface="Calibri" panose="020F0502020204030204" pitchFamily="34" charset="0"/>
                      </a:endParaRPr>
                    </a:p>
                    <a:p>
                      <a:pPr marL="0" marR="0">
                        <a:spcBef>
                          <a:spcPts val="0"/>
                        </a:spcBef>
                        <a:spcAft>
                          <a:spcPts val="0"/>
                        </a:spcAft>
                      </a:pPr>
                      <a:r>
                        <a:rPr lang="en-US" sz="1600" dirty="0" smtClean="0">
                          <a:effectLst/>
                          <a:latin typeface="Calibri" panose="020F0502020204030204" pitchFamily="34" charset="0"/>
                        </a:rPr>
                        <a:t>1789 </a:t>
                      </a:r>
                      <a:r>
                        <a:rPr lang="en-US" sz="1600" dirty="0">
                          <a:effectLst/>
                          <a:latin typeface="Calibri" panose="020F0502020204030204" pitchFamily="34" charset="0"/>
                        </a:rPr>
                        <a:t>Storming of Bastille begins French Revolution; Declaration of the Rights of Man and the Citizen in France </a:t>
                      </a:r>
                    </a:p>
                    <a:p>
                      <a:pPr marL="0" marR="0">
                        <a:spcBef>
                          <a:spcPts val="0"/>
                        </a:spcBef>
                        <a:spcAft>
                          <a:spcPts val="0"/>
                        </a:spcAft>
                      </a:pPr>
                      <a:r>
                        <a:rPr lang="en-US" sz="1600" dirty="0">
                          <a:effectLst/>
                          <a:latin typeface="Calibri" panose="020F0502020204030204" pitchFamily="34" charset="0"/>
                        </a:rPr>
                        <a:t>1793-1794 Reign of Terror in France </a:t>
                      </a:r>
                    </a:p>
                    <a:p>
                      <a:pPr marL="0" marR="0">
                        <a:spcBef>
                          <a:spcPts val="0"/>
                        </a:spcBef>
                        <a:spcAft>
                          <a:spcPts val="0"/>
                        </a:spcAft>
                      </a:pPr>
                      <a:r>
                        <a:rPr lang="en-US" sz="1600" dirty="0">
                          <a:effectLst/>
                          <a:latin typeface="Calibri" panose="020F0502020204030204" pitchFamily="34" charset="0"/>
                        </a:rPr>
                        <a:t>1795-1799 The Directory rules France </a:t>
                      </a:r>
                    </a:p>
                    <a:p>
                      <a:pPr marL="0" marR="0">
                        <a:spcBef>
                          <a:spcPts val="0"/>
                        </a:spcBef>
                        <a:spcAft>
                          <a:spcPts val="0"/>
                        </a:spcAft>
                      </a:pPr>
                      <a:r>
                        <a:rPr lang="en-US" sz="1600" dirty="0">
                          <a:effectLst/>
                          <a:latin typeface="Calibri" panose="020F0502020204030204" pitchFamily="34" charset="0"/>
                        </a:rPr>
                        <a:t>1799 Napoleon overthrows the Directory</a:t>
                      </a:r>
                      <a:endParaRPr lang="en-US" sz="1600" dirty="0">
                        <a:effectLst/>
                        <a:latin typeface="Calibri" panose="020F0502020204030204" pitchFamily="34" charset="0"/>
                        <a:ea typeface="MS Mincho"/>
                        <a:cs typeface="Times New Roman"/>
                      </a:endParaRPr>
                    </a:p>
                  </a:txBody>
                  <a:tcPr marL="42319" marR="42319" marT="0" marB="0"/>
                </a:tc>
              </a:tr>
              <a:tr h="1963536">
                <a:tc>
                  <a:txBody>
                    <a:bodyPr/>
                    <a:lstStyle/>
                    <a:p>
                      <a:pPr marL="0" marR="0">
                        <a:spcBef>
                          <a:spcPts val="0"/>
                        </a:spcBef>
                        <a:spcAft>
                          <a:spcPts val="0"/>
                        </a:spcAft>
                      </a:pPr>
                      <a:r>
                        <a:rPr lang="en-US" sz="1600" b="1" dirty="0">
                          <a:effectLst/>
                          <a:latin typeface="Calibri" panose="020F0502020204030204" pitchFamily="34" charset="0"/>
                        </a:rPr>
                        <a:t>1800</a:t>
                      </a:r>
                      <a:endParaRPr lang="en-US" sz="1600" b="1" dirty="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r>
                        <a:rPr lang="en-US" sz="1600">
                          <a:effectLst/>
                          <a:latin typeface="Calibri" panose="020F0502020204030204" pitchFamily="34" charset="0"/>
                        </a:rPr>
                        <a:t>1804 Haitians defeat French invasion and declare independence</a:t>
                      </a:r>
                      <a:endParaRPr lang="en-US" sz="1600">
                        <a:effectLst/>
                        <a:latin typeface="Calibri" panose="020F0502020204030204" pitchFamily="34" charset="0"/>
                        <a:ea typeface="MS Mincho"/>
                        <a:cs typeface="Times New Roman"/>
                      </a:endParaRPr>
                    </a:p>
                  </a:txBody>
                  <a:tcPr marL="42319" marR="42319" marT="0" marB="0"/>
                </a:tc>
                <a:tc>
                  <a:txBody>
                    <a:bodyPr/>
                    <a:lstStyle/>
                    <a:p>
                      <a:pPr marL="0" marR="0">
                        <a:spcBef>
                          <a:spcPts val="0"/>
                        </a:spcBef>
                        <a:spcAft>
                          <a:spcPts val="0"/>
                        </a:spcAft>
                      </a:pPr>
                      <a:r>
                        <a:rPr lang="en-US" sz="1600" dirty="0">
                          <a:effectLst/>
                          <a:latin typeface="Calibri" panose="020F0502020204030204" pitchFamily="34" charset="0"/>
                        </a:rPr>
                        <a:t>1804 Napoleon crowns himself emperor</a:t>
                      </a:r>
                    </a:p>
                    <a:p>
                      <a:pPr marL="0" marR="0">
                        <a:spcBef>
                          <a:spcPts val="0"/>
                        </a:spcBef>
                        <a:spcAft>
                          <a:spcPts val="0"/>
                        </a:spcAft>
                      </a:pPr>
                      <a:r>
                        <a:rPr lang="en-US" sz="1600" dirty="0">
                          <a:effectLst/>
                          <a:latin typeface="Calibri" panose="020F0502020204030204" pitchFamily="34" charset="0"/>
                        </a:rPr>
                        <a:t>1814 Napoleon abdicates; Congress of Vienna opens</a:t>
                      </a:r>
                    </a:p>
                    <a:p>
                      <a:pPr marL="0" marR="0">
                        <a:spcBef>
                          <a:spcPts val="0"/>
                        </a:spcBef>
                        <a:spcAft>
                          <a:spcPts val="0"/>
                        </a:spcAft>
                      </a:pPr>
                      <a:r>
                        <a:rPr lang="en-US" sz="1600" dirty="0">
                          <a:effectLst/>
                          <a:latin typeface="Calibri" panose="020F0502020204030204" pitchFamily="34" charset="0"/>
                        </a:rPr>
                        <a:t>1815 Napoleon defeated at Waterloo</a:t>
                      </a:r>
                    </a:p>
                    <a:p>
                      <a:pPr marL="0" marR="0">
                        <a:spcBef>
                          <a:spcPts val="0"/>
                        </a:spcBef>
                        <a:spcAft>
                          <a:spcPts val="0"/>
                        </a:spcAft>
                      </a:pPr>
                      <a:r>
                        <a:rPr lang="en-US" sz="1600" dirty="0">
                          <a:effectLst/>
                          <a:latin typeface="Calibri" panose="020F0502020204030204" pitchFamily="34" charset="0"/>
                        </a:rPr>
                        <a:t>1830 Greece gains independence; revolution in France overthrows Charles X</a:t>
                      </a:r>
                    </a:p>
                    <a:p>
                      <a:pPr marL="0" marR="0">
                        <a:spcBef>
                          <a:spcPts val="0"/>
                        </a:spcBef>
                        <a:spcAft>
                          <a:spcPts val="0"/>
                        </a:spcAft>
                      </a:pPr>
                      <a:r>
                        <a:rPr lang="en-US" sz="1600" dirty="0">
                          <a:effectLst/>
                          <a:latin typeface="Calibri" panose="020F0502020204030204" pitchFamily="34" charset="0"/>
                        </a:rPr>
                        <a:t>1848 Revolutions in France, Austria, Germany, Hungary, and Italy</a:t>
                      </a:r>
                      <a:endParaRPr lang="en-US" sz="1600" dirty="0">
                        <a:effectLst/>
                        <a:latin typeface="Calibri" panose="020F0502020204030204" pitchFamily="34" charset="0"/>
                        <a:ea typeface="MS Mincho"/>
                        <a:cs typeface="Times New Roman"/>
                      </a:endParaRPr>
                    </a:p>
                  </a:txBody>
                  <a:tcPr marL="42319" marR="42319" marT="0" marB="0"/>
                </a:tc>
              </a:tr>
            </a:tbl>
          </a:graphicData>
        </a:graphic>
      </p:graphicFrame>
      <p:sp>
        <p:nvSpPr>
          <p:cNvPr id="3" name="Content Placeholder 2"/>
          <p:cNvSpPr>
            <a:spLocks noGrp="1"/>
          </p:cNvSpPr>
          <p:nvPr>
            <p:ph idx="1"/>
          </p:nvPr>
        </p:nvSpPr>
        <p:spPr>
          <a:xfrm>
            <a:off x="8545830" y="6604358"/>
            <a:ext cx="609600" cy="276999"/>
          </a:xfrm>
        </p:spPr>
        <p:txBody>
          <a:bodyPr/>
          <a:lstStyle/>
          <a:p>
            <a:r>
              <a:rPr lang="en-US" altLang="en-US" sz="1200" b="1" dirty="0" smtClean="0"/>
              <a:t> p607</a:t>
            </a:r>
          </a:p>
        </p:txBody>
      </p:sp>
    </p:spTree>
    <p:extLst>
      <p:ext uri="{BB962C8B-B14F-4D97-AF65-F5344CB8AC3E}">
        <p14:creationId xmlns:p14="http://schemas.microsoft.com/office/powerpoint/2010/main" val="3871188500"/>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6626"/>
            <a:ext cx="9137374" cy="492443"/>
          </a:xfrm>
        </p:spPr>
        <p:txBody>
          <a:bodyPr/>
          <a:lstStyle/>
          <a:p>
            <a:r>
              <a:rPr lang="en-US" altLang="en-US" sz="2600" i="1" dirty="0" smtClean="0"/>
              <a:t>Beer Street </a:t>
            </a:r>
            <a:r>
              <a:rPr lang="en-US" altLang="en-US" sz="2600" dirty="0" smtClean="0"/>
              <a:t>(1751)</a:t>
            </a:r>
            <a:endParaRPr lang="en-US" sz="2600" dirty="0"/>
          </a:p>
        </p:txBody>
      </p:sp>
      <p:pic>
        <p:nvPicPr>
          <p:cNvPr id="10241" name="Picture 1" descr="Beer Street (1751). William Hogarth’s engraving shows an idealized London street scene where beer drinking is associated with manly strength, good humor, and prosperity. The self-satisfied corpulent figure in the left  foreground reads a copy of the king’s speech to Parliament. We can imagine him offering a running commentary to his drinking companions as he read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533400"/>
            <a:ext cx="5321300" cy="6173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7774" y="6584314"/>
            <a:ext cx="609600" cy="276999"/>
          </a:xfrm>
        </p:spPr>
        <p:txBody>
          <a:bodyPr/>
          <a:lstStyle/>
          <a:p>
            <a:r>
              <a:rPr lang="en-US" altLang="en-US" sz="1200" b="1" dirty="0" smtClean="0"/>
              <a:t> p609</a:t>
            </a:r>
          </a:p>
        </p:txBody>
      </p:sp>
    </p:spTree>
    <p:extLst>
      <p:ext uri="{BB962C8B-B14F-4D97-AF65-F5344CB8AC3E}">
        <p14:creationId xmlns:p14="http://schemas.microsoft.com/office/powerpoint/2010/main" val="308391198"/>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The American Revolution, 1775–1800</a:t>
            </a:r>
          </a:p>
        </p:txBody>
      </p:sp>
      <p:sp>
        <p:nvSpPr>
          <p:cNvPr id="12290" name="Rectangle 3"/>
          <p:cNvSpPr>
            <a:spLocks noGrp="1" noChangeArrowheads="1"/>
          </p:cNvSpPr>
          <p:nvPr>
            <p:ph type="body" idx="1"/>
          </p:nvPr>
        </p:nvSpPr>
        <p:spPr>
          <a:xfrm>
            <a:off x="685800" y="1524000"/>
            <a:ext cx="7772400" cy="5114925"/>
          </a:xfrm>
          <a:noFill/>
        </p:spPr>
        <p:txBody>
          <a:bodyPr/>
          <a:lstStyle/>
          <a:p>
            <a:pPr eaLnBrk="1" hangingPunct="1">
              <a:buFontTx/>
              <a:buChar char="•"/>
            </a:pPr>
            <a:r>
              <a:rPr lang="en-US" altLang="en-US" dirty="0" smtClean="0">
                <a:latin typeface="Arial" pitchFamily="34" charset="0"/>
              </a:rPr>
              <a:t>Frontiers and Taxes</a:t>
            </a:r>
          </a:p>
          <a:p>
            <a:pPr marL="1085850" lvl="1" indent="-342900" eaLnBrk="1" hangingPunct="1">
              <a:buFontTx/>
              <a:buChar char="•"/>
            </a:pPr>
            <a:r>
              <a:rPr lang="en-US" altLang="en-US" dirty="0" smtClean="0">
                <a:latin typeface="Arial" pitchFamily="34" charset="0"/>
              </a:rPr>
              <a:t>Proclamation of 1763</a:t>
            </a:r>
          </a:p>
          <a:p>
            <a:pPr marL="1085850" lvl="1" indent="-342900" eaLnBrk="1" hangingPunct="1">
              <a:buFontTx/>
              <a:buChar char="•"/>
            </a:pPr>
            <a:r>
              <a:rPr lang="en-US" altLang="en-US" dirty="0" smtClean="0">
                <a:latin typeface="Arial" pitchFamily="34" charset="0"/>
              </a:rPr>
              <a:t>Stamp Act of 1765</a:t>
            </a:r>
          </a:p>
          <a:p>
            <a:pPr marL="1085850" lvl="1" indent="-342900" eaLnBrk="1" hangingPunct="1">
              <a:buFontTx/>
              <a:buChar char="•"/>
            </a:pPr>
            <a:r>
              <a:rPr lang="en-US" altLang="en-US" dirty="0" smtClean="0">
                <a:latin typeface="Arial" pitchFamily="34" charset="0"/>
              </a:rPr>
              <a:t>Boston Massacre, 1770</a:t>
            </a:r>
          </a:p>
          <a:p>
            <a:pPr eaLnBrk="1" hangingPunct="1">
              <a:buFontTx/>
              <a:buChar char="•"/>
            </a:pPr>
            <a:r>
              <a:rPr lang="en-US" altLang="en-US" dirty="0" smtClean="0">
                <a:latin typeface="Arial" pitchFamily="34" charset="0"/>
              </a:rPr>
              <a:t>The Course of Revolution, 1775–1783</a:t>
            </a:r>
          </a:p>
          <a:p>
            <a:pPr marL="1085850" lvl="1" indent="-342900" eaLnBrk="1" hangingPunct="1">
              <a:buFontTx/>
              <a:buChar char="•"/>
            </a:pPr>
            <a:r>
              <a:rPr lang="en-US" altLang="en-US" dirty="0" smtClean="0">
                <a:latin typeface="Arial" pitchFamily="34" charset="0"/>
              </a:rPr>
              <a:t>Rallying support: Paine, Declaration of Independence, France </a:t>
            </a:r>
          </a:p>
          <a:p>
            <a:pPr eaLnBrk="1" hangingPunct="1">
              <a:buFontTx/>
              <a:buChar char="•"/>
            </a:pPr>
            <a:r>
              <a:rPr lang="en-US" altLang="en-US" dirty="0" smtClean="0">
                <a:latin typeface="Arial" pitchFamily="34" charset="0"/>
              </a:rPr>
              <a:t>The Construction of Republican Institutions, to 1800</a:t>
            </a:r>
          </a:p>
        </p:txBody>
      </p:sp>
    </p:spTree>
    <p:extLst>
      <p:ext uri="{BB962C8B-B14F-4D97-AF65-F5344CB8AC3E}">
        <p14:creationId xmlns:p14="http://schemas.microsoft.com/office/powerpoint/2010/main" val="3853563557"/>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095"/>
            <a:ext cx="8077200" cy="685800"/>
          </a:xfrm>
        </p:spPr>
        <p:txBody>
          <a:bodyPr/>
          <a:lstStyle/>
          <a:p>
            <a:r>
              <a:rPr lang="en-US" altLang="en-US" sz="2600" dirty="0" smtClean="0"/>
              <a:t>The Tarring and Feathering of a British Official, 1774</a:t>
            </a:r>
            <a:endParaRPr lang="en-US" sz="2600" dirty="0"/>
          </a:p>
        </p:txBody>
      </p:sp>
      <p:pic>
        <p:nvPicPr>
          <p:cNvPr id="13313" name="Picture 1" descr="The Tarring and Feathering of a British Official, 1774. British periodicals responded to the rising tide of colonial protest by focusing on mob violence and the breakdown of public order. This illustration portrayed the brutal treatment given John Malcomb, commissioner of customs at Boston. For many in Britain, colonial demands for liberty were little more than an excuse for mob violenc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1100" y="611130"/>
            <a:ext cx="4559300" cy="6170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327799"/>
          </a:xfrm>
        </p:spPr>
        <p:txBody>
          <a:bodyPr/>
          <a:lstStyle/>
          <a:p>
            <a:r>
              <a:rPr lang="en-US" altLang="en-US" sz="1200" b="1" dirty="0" smtClean="0"/>
              <a:t> p612</a:t>
            </a:r>
          </a:p>
        </p:txBody>
      </p:sp>
    </p:spTree>
    <p:extLst>
      <p:ext uri="{BB962C8B-B14F-4D97-AF65-F5344CB8AC3E}">
        <p14:creationId xmlns:p14="http://schemas.microsoft.com/office/powerpoint/2010/main" val="2826001537"/>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The American Revolutionary War</a:t>
            </a:r>
            <a:endParaRPr lang="en-US" sz="2600" dirty="0"/>
          </a:p>
        </p:txBody>
      </p:sp>
      <p:pic>
        <p:nvPicPr>
          <p:cNvPr id="15361" name="Picture 1" descr="Map 23.1: The American Revolutionary War. The British army won most of the major battles, and British troops held most of the major cities. Even so, the American revolutionaries eventually won a comprehensive military and political victor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55317" y="533400"/>
            <a:ext cx="7526683" cy="6251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p613</a:t>
            </a:r>
          </a:p>
        </p:txBody>
      </p:sp>
    </p:spTree>
    <p:extLst>
      <p:ext uri="{BB962C8B-B14F-4D97-AF65-F5344CB8AC3E}">
        <p14:creationId xmlns:p14="http://schemas.microsoft.com/office/powerpoint/2010/main" val="2748874462"/>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685800" y="152400"/>
            <a:ext cx="6781800" cy="1447800"/>
          </a:xfrm>
          <a:noFill/>
        </p:spPr>
        <p:txBody>
          <a:bodyPr/>
          <a:lstStyle/>
          <a:p>
            <a:pPr eaLnBrk="1" hangingPunct="1"/>
            <a:r>
              <a:rPr lang="en-US" altLang="en-US" dirty="0" smtClean="0">
                <a:solidFill>
                  <a:schemeClr val="tx1"/>
                </a:solidFill>
                <a:latin typeface="Arial" pitchFamily="34" charset="0"/>
              </a:rPr>
              <a:t>The French Revolution, 1789–1815</a:t>
            </a:r>
          </a:p>
        </p:txBody>
      </p:sp>
      <p:sp>
        <p:nvSpPr>
          <p:cNvPr id="17410" name="Rectangle 3"/>
          <p:cNvSpPr>
            <a:spLocks noGrp="1" noChangeArrowheads="1"/>
          </p:cNvSpPr>
          <p:nvPr>
            <p:ph type="body" idx="1"/>
          </p:nvPr>
        </p:nvSpPr>
        <p:spPr>
          <a:xfrm>
            <a:off x="685800" y="1752600"/>
            <a:ext cx="7086600" cy="4032250"/>
          </a:xfrm>
          <a:noFill/>
        </p:spPr>
        <p:txBody>
          <a:bodyPr/>
          <a:lstStyle/>
          <a:p>
            <a:pPr eaLnBrk="1" hangingPunct="1">
              <a:buFontTx/>
              <a:buChar char="•"/>
            </a:pPr>
            <a:r>
              <a:rPr lang="en-US" altLang="en-US" dirty="0" smtClean="0">
                <a:latin typeface="Arial" pitchFamily="34" charset="0"/>
              </a:rPr>
              <a:t>French Society and Fiscal Crisis</a:t>
            </a:r>
          </a:p>
          <a:p>
            <a:pPr marL="1085850" lvl="1" indent="-342900" eaLnBrk="1" hangingPunct="1">
              <a:buFontTx/>
              <a:buChar char="•"/>
            </a:pPr>
            <a:r>
              <a:rPr lang="en-US" altLang="en-US" dirty="0" smtClean="0">
                <a:latin typeface="Arial" pitchFamily="34" charset="0"/>
              </a:rPr>
              <a:t>Urban poverty and state debt</a:t>
            </a:r>
          </a:p>
          <a:p>
            <a:pPr eaLnBrk="1" hangingPunct="1">
              <a:buFontTx/>
              <a:buChar char="•"/>
            </a:pPr>
            <a:r>
              <a:rPr lang="en-US" altLang="en-US" dirty="0" smtClean="0">
                <a:latin typeface="Arial" pitchFamily="34" charset="0"/>
              </a:rPr>
              <a:t>Protest Turns to Revolution, 1789–1792</a:t>
            </a:r>
          </a:p>
          <a:p>
            <a:pPr marL="1085850" lvl="1" indent="-342900" eaLnBrk="1" hangingPunct="1">
              <a:buFontTx/>
              <a:buChar char="•"/>
            </a:pPr>
            <a:r>
              <a:rPr lang="en-US" altLang="en-US" dirty="0" smtClean="0">
                <a:latin typeface="Arial" pitchFamily="34" charset="0"/>
              </a:rPr>
              <a:t>The Third Estate and the people</a:t>
            </a:r>
          </a:p>
          <a:p>
            <a:pPr marL="1085850" lvl="1" indent="-342900" eaLnBrk="1" hangingPunct="1">
              <a:buFontTx/>
              <a:buChar char="•"/>
            </a:pPr>
            <a:r>
              <a:rPr lang="en-US" altLang="en-US" dirty="0" smtClean="0">
                <a:latin typeface="Arial" pitchFamily="34" charset="0"/>
              </a:rPr>
              <a:t>Declaration of the Rights of Man</a:t>
            </a:r>
          </a:p>
          <a:p>
            <a:pPr marL="1085850" lvl="1" indent="-342900" eaLnBrk="1" hangingPunct="1">
              <a:buFontTx/>
              <a:buChar char="•"/>
            </a:pPr>
            <a:r>
              <a:rPr lang="en-US" altLang="en-US" dirty="0" smtClean="0">
                <a:latin typeface="Arial" pitchFamily="34" charset="0"/>
              </a:rPr>
              <a:t>Constitutional monarchy</a:t>
            </a:r>
          </a:p>
        </p:txBody>
      </p:sp>
    </p:spTree>
    <p:extLst>
      <p:ext uri="{BB962C8B-B14F-4D97-AF65-F5344CB8AC3E}">
        <p14:creationId xmlns:p14="http://schemas.microsoft.com/office/powerpoint/2010/main" val="2627488385"/>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2467</TotalTime>
  <Words>1096</Words>
  <Application>Microsoft Office PowerPoint</Application>
  <PresentationFormat>On-screen Show (4:3)</PresentationFormat>
  <Paragraphs>126</Paragraphs>
  <Slides>19</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MS Mincho</vt:lpstr>
      <vt:lpstr>ＭＳ Ｐゴシック</vt:lpstr>
      <vt:lpstr>Arial</vt:lpstr>
      <vt:lpstr>Calibri</vt:lpstr>
      <vt:lpstr>Times New Roman</vt:lpstr>
      <vt:lpstr>Wingdings</vt:lpstr>
      <vt:lpstr>1_Lockard_topic</vt:lpstr>
      <vt:lpstr>Chapter 22 Revolutionary Changes in the Atlantic World,  1750-1850</vt:lpstr>
      <vt:lpstr>Burning of Cap Français, Saint Domingue, in 1793</vt:lpstr>
      <vt:lpstr>Prelude to Revolution: The Eighteenth-Century Crisis</vt:lpstr>
      <vt:lpstr>Chronology from 1750-1800</vt:lpstr>
      <vt:lpstr>Beer Street (1751)</vt:lpstr>
      <vt:lpstr>The American Revolution, 1775–1800</vt:lpstr>
      <vt:lpstr>The Tarring and Feathering of a British Official, 1774</vt:lpstr>
      <vt:lpstr>The American Revolutionary War</vt:lpstr>
      <vt:lpstr>The French Revolution, 1789–1815</vt:lpstr>
      <vt:lpstr>Parisian Stocking Mender</vt:lpstr>
      <vt:lpstr>Parisians Storm the Bastille</vt:lpstr>
      <vt:lpstr>The French Revolution, 1789–1815 (continued)</vt:lpstr>
      <vt:lpstr>The Guillotine</vt:lpstr>
      <vt:lpstr>Playing Cards from the French Revolution</vt:lpstr>
      <vt:lpstr>Revolution Spreads, Conservatives Respond, 1789–1850</vt:lpstr>
      <vt:lpstr>Haiti’s Former Slaves Defend Their Freedom</vt:lpstr>
      <vt:lpstr>Napoleon’s Europe, 1810</vt:lpstr>
      <vt:lpstr>The Haitian Revolution</vt:lpstr>
      <vt:lpstr>The Revolution of 1830 in Belgium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126</cp:revision>
  <dcterms:created xsi:type="dcterms:W3CDTF">2006-12-01T20:54:40Z</dcterms:created>
  <dcterms:modified xsi:type="dcterms:W3CDTF">2015-10-09T18:39:33Z</dcterms:modified>
</cp:coreProperties>
</file>